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vml" ContentType="application/vnd.openxmlformats-officedocument.vmlDrawing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1"/>
  </p:notesMasterIdLst>
  <p:sldIdLst>
    <p:sldId id="274" r:id="rId2"/>
    <p:sldId id="275" r:id="rId3"/>
    <p:sldId id="279" r:id="rId4"/>
    <p:sldId id="280" r:id="rId5"/>
    <p:sldId id="276" r:id="rId6"/>
    <p:sldId id="277" r:id="rId7"/>
    <p:sldId id="284" r:id="rId8"/>
    <p:sldId id="281" r:id="rId9"/>
    <p:sldId id="262" r:id="rId10"/>
    <p:sldId id="286" r:id="rId11"/>
    <p:sldId id="283" r:id="rId12"/>
    <p:sldId id="288" r:id="rId13"/>
    <p:sldId id="287" r:id="rId14"/>
    <p:sldId id="282" r:id="rId15"/>
    <p:sldId id="285" r:id="rId16"/>
    <p:sldId id="304" r:id="rId17"/>
    <p:sldId id="271" r:id="rId18"/>
    <p:sldId id="300" r:id="rId19"/>
    <p:sldId id="301" r:id="rId20"/>
    <p:sldId id="302" r:id="rId21"/>
    <p:sldId id="257" r:id="rId22"/>
    <p:sldId id="263" r:id="rId23"/>
    <p:sldId id="264" r:id="rId24"/>
    <p:sldId id="265" r:id="rId25"/>
    <p:sldId id="268" r:id="rId26"/>
    <p:sldId id="269" r:id="rId27"/>
    <p:sldId id="303" r:id="rId28"/>
    <p:sldId id="289" r:id="rId29"/>
    <p:sldId id="270" r:id="rId30"/>
    <p:sldId id="290" r:id="rId31"/>
    <p:sldId id="298" r:id="rId32"/>
    <p:sldId id="306" r:id="rId33"/>
    <p:sldId id="307" r:id="rId34"/>
    <p:sldId id="308" r:id="rId35"/>
    <p:sldId id="309" r:id="rId36"/>
    <p:sldId id="310" r:id="rId37"/>
    <p:sldId id="273" r:id="rId38"/>
    <p:sldId id="291" r:id="rId39"/>
    <p:sldId id="293" r:id="rId40"/>
    <p:sldId id="292" r:id="rId41"/>
    <p:sldId id="294" r:id="rId42"/>
    <p:sldId id="295" r:id="rId43"/>
    <p:sldId id="296" r:id="rId44"/>
    <p:sldId id="297" r:id="rId45"/>
    <p:sldId id="311" r:id="rId46"/>
    <p:sldId id="312" r:id="rId47"/>
    <p:sldId id="313" r:id="rId48"/>
    <p:sldId id="314" r:id="rId49"/>
    <p:sldId id="315" r:id="rId5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19912" autoAdjust="0"/>
    <p:restoredTop sz="94660"/>
  </p:normalViewPr>
  <p:slideViewPr>
    <p:cSldViewPr>
      <p:cViewPr>
        <p:scale>
          <a:sx n="50" d="100"/>
          <a:sy n="50" d="100"/>
        </p:scale>
        <p:origin x="-1722" y="-4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6" Type="http://schemas.openxmlformats.org/officeDocument/2006/relationships/image" Target="../media/image16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1BA954-110E-43B4-95C8-1B605224EC57}" type="datetimeFigureOut">
              <a:rPr lang="zh-CN" altLang="en-US" smtClean="0"/>
              <a:pPr/>
              <a:t>2011/3/9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411D9F-A4DA-49D3-903F-26DB081BF0B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15966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143000"/>
            <a:ext cx="7772400" cy="1470025"/>
          </a:xfrm>
        </p:spPr>
        <p:txBody>
          <a:bodyPr/>
          <a:lstStyle>
            <a:lvl1pPr>
              <a:defRPr b="0"/>
            </a:lvl1pPr>
          </a:lstStyle>
          <a:p>
            <a:r>
              <a:rPr lang="zh-CN" altLang="en-US" smtClean="0"/>
              <a:t>单击此处编辑母版标题样式</a:t>
            </a:r>
            <a:endParaRPr lang="en-US" altLang="zh-CN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0480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CN" altLang="en-US" smtClean="0"/>
              <a:t>单击此处编辑母版副标题样式</a:t>
            </a:r>
            <a:endParaRPr lang="en-US" altLang="zh-CN"/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000" b="0">
                <a:solidFill>
                  <a:schemeClr val="tx1"/>
                </a:solidFill>
              </a:defRPr>
            </a:lvl1pPr>
          </a:lstStyle>
          <a:p>
            <a:fld id="{A74D62FD-5902-4313-830B-E774C046DF77}" type="datetimeFigureOut">
              <a:rPr lang="zh-CN" altLang="en-US" smtClean="0"/>
              <a:pPr/>
              <a:t>2011/3/9</a:t>
            </a:fld>
            <a:endParaRPr lang="zh-CN" altLang="en-US"/>
          </a:p>
        </p:txBody>
      </p:sp>
      <p:sp>
        <p:nvSpPr>
          <p:cNvPr id="24581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24582" name="Rectangle 6"/>
          <p:cNvSpPr>
            <a:spLocks noChangeArrowheads="1"/>
          </p:cNvSpPr>
          <p:nvPr/>
        </p:nvSpPr>
        <p:spPr bwMode="auto">
          <a:xfrm>
            <a:off x="8534400" y="0"/>
            <a:ext cx="609600" cy="5410200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8534400" y="5410200"/>
            <a:ext cx="609600" cy="14478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84" name="Rectangle 8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 algn="l">
              <a:defRPr sz="1000">
                <a:latin typeface="Arial" charset="0"/>
              </a:defRPr>
            </a:lvl1pPr>
          </a:lstStyle>
          <a:p>
            <a:fld id="{A35911AB-53FA-4793-AA01-D408250138E0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24585" name="Picture 9" descr="SV_187+Black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6400800"/>
            <a:ext cx="1371600" cy="369888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35911AB-53FA-4793-AA01-D408250138E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134100" y="3048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35911AB-53FA-4793-AA01-D408250138E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35911AB-53FA-4793-AA01-D408250138E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35911AB-53FA-4793-AA01-D408250138E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524000"/>
            <a:ext cx="33909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152900" y="1524000"/>
            <a:ext cx="33909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35911AB-53FA-4793-AA01-D408250138E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35911AB-53FA-4793-AA01-D408250138E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35911AB-53FA-4793-AA01-D408250138E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35911AB-53FA-4793-AA01-D408250138E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35911AB-53FA-4793-AA01-D408250138E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35911AB-53FA-4793-AA01-D408250138E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3048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en-US" smtClean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524000"/>
            <a:ext cx="69342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altLang="en-US" smtClean="0"/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019800"/>
            <a:ext cx="1676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8534400" y="0"/>
            <a:ext cx="609600" cy="5410200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8534400" y="5410200"/>
            <a:ext cx="609600" cy="14478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5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solidFill>
                  <a:schemeClr val="tx1"/>
                </a:solidFill>
                <a:latin typeface="Times" pitchFamily="18" charset="0"/>
                <a:ea typeface="宋体" charset="-122"/>
              </a:defRPr>
            </a:lvl1pPr>
          </a:lstStyle>
          <a:p>
            <a:fld id="{A35911AB-53FA-4793-AA01-D408250138E0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23561" name="Picture 9" descr="SV_187+Black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52400" y="6399213"/>
            <a:ext cx="1416050" cy="382587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10709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10709"/>
          </a:solidFill>
          <a:latin typeface="Trebuchet MS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10709"/>
          </a:solidFill>
          <a:latin typeface="Trebuchet MS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10709"/>
          </a:solidFill>
          <a:latin typeface="Trebuchet MS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10709"/>
          </a:solidFill>
          <a:latin typeface="Trebuchet MS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10709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10709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10709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10709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10709"/>
        </a:buClr>
        <a:buChar char="•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10709"/>
        </a:buClr>
        <a:buChar char="–"/>
        <a:defRPr sz="2800" b="1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C10709"/>
        </a:buClr>
        <a:buChar char="•"/>
        <a:defRPr sz="2400" b="1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b="1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oleObject" Target="../embeddings/oleObject6.bin"/><Relationship Id="rId5" Type="http://schemas.openxmlformats.org/officeDocument/2006/relationships/image" Target="../media/image18.png"/><Relationship Id="rId10" Type="http://schemas.openxmlformats.org/officeDocument/2006/relationships/oleObject" Target="../embeddings/oleObject5.bin"/><Relationship Id="rId4" Type="http://schemas.openxmlformats.org/officeDocument/2006/relationships/image" Target="../media/image17.png"/><Relationship Id="rId9" Type="http://schemas.openxmlformats.org/officeDocument/2006/relationships/oleObject" Target="../embeddings/oleObject4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8.bin"/><Relationship Id="rId4" Type="http://schemas.openxmlformats.org/officeDocument/2006/relationships/oleObject" Target="../embeddings/oleObject7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oleObject9.bin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oleObject10.bin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1000108"/>
            <a:ext cx="7772400" cy="1470025"/>
          </a:xfrm>
        </p:spPr>
        <p:txBody>
          <a:bodyPr/>
          <a:lstStyle/>
          <a:p>
            <a:r>
              <a:rPr lang="en-US" sz="6000" dirty="0" smtClean="0"/>
              <a:t>Codename: </a:t>
            </a:r>
            <a:r>
              <a:rPr lang="en-US" sz="6000" dirty="0" err="1" smtClean="0"/>
              <a:t>SugarTrail</a:t>
            </a:r>
            <a:endParaRPr lang="en-US" sz="60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0" y="2285992"/>
            <a:ext cx="8786842" cy="1752600"/>
          </a:xfrm>
        </p:spPr>
        <p:txBody>
          <a:bodyPr/>
          <a:lstStyle/>
          <a:p>
            <a:pPr algn="l"/>
            <a:r>
              <a:rPr lang="en-US" dirty="0" smtClean="0"/>
              <a:t>Infrastructure-less indoor </a:t>
            </a:r>
            <a:endParaRPr lang="en-US" dirty="0" smtClean="0"/>
          </a:p>
          <a:p>
            <a:pPr algn="l"/>
            <a:r>
              <a:rPr lang="en-US" dirty="0" smtClean="0"/>
              <a:t>location </a:t>
            </a:r>
            <a:r>
              <a:rPr lang="en-US" dirty="0" smtClean="0"/>
              <a:t>guidance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4502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Signatures: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Integrated </a:t>
            </a:r>
            <a:r>
              <a:rPr lang="en-US" altLang="zh-CN" dirty="0" smtClean="0"/>
              <a:t>Ranging Reading</a:t>
            </a:r>
            <a:endParaRPr lang="zh-CN" altLang="en-US" dirty="0"/>
          </a:p>
        </p:txBody>
      </p:sp>
      <p:pic>
        <p:nvPicPr>
          <p:cNvPr id="5" name="内容占位符 4" descr="whole_reading.bmp"/>
          <p:cNvPicPr>
            <a:picLocks noGrp="1" noChangeAspect="1"/>
          </p:cNvPicPr>
          <p:nvPr>
            <p:ph idx="1"/>
          </p:nvPr>
        </p:nvPicPr>
        <p:blipFill>
          <a:blip r:embed="rId3"/>
          <a:srcRect l="7031" r="7031"/>
          <a:stretch>
            <a:fillRect/>
          </a:stretch>
        </p:blipFill>
        <p:spPr>
          <a:xfrm>
            <a:off x="0" y="1928802"/>
            <a:ext cx="8507752" cy="300039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Clusters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Signatures can be clustered by a distance threshold to create </a:t>
            </a:r>
            <a:r>
              <a:rPr lang="en-US" i="1" dirty="0" smtClean="0"/>
              <a:t>virtual landmarks.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6489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Clustering</a:t>
            </a:r>
            <a:endParaRPr lang="zh-CN" altLang="en-US" dirty="0"/>
          </a:p>
        </p:txBody>
      </p:sp>
      <p:pic>
        <p:nvPicPr>
          <p:cNvPr id="4" name="内容占位符 3" descr="algorithm2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42852" y="0"/>
            <a:ext cx="5929676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Algorithm – </a:t>
            </a:r>
            <a:r>
              <a:rPr lang="en-US" altLang="zh-CN" dirty="0" err="1" smtClean="0"/>
              <a:t>Bayes</a:t>
            </a:r>
            <a:r>
              <a:rPr lang="en-US" altLang="zh-CN" dirty="0" smtClean="0"/>
              <a:t> Filter</a:t>
            </a:r>
            <a:endParaRPr lang="zh-CN" altLang="en-US" dirty="0"/>
          </a:p>
        </p:txBody>
      </p:sp>
      <p:pic>
        <p:nvPicPr>
          <p:cNvPr id="6" name="内容占位符 5" descr="algorithm1.png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2844" y="3643314"/>
            <a:ext cx="6500858" cy="1220421"/>
          </a:xfrm>
        </p:spPr>
      </p:pic>
      <p:sp>
        <p:nvSpPr>
          <p:cNvPr id="7" name="矩形 6"/>
          <p:cNvSpPr/>
          <p:nvPr/>
        </p:nvSpPr>
        <p:spPr>
          <a:xfrm>
            <a:off x="0" y="5143512"/>
            <a:ext cx="9144000" cy="571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Given current reading        and direction      , the belief of in Cluster    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8" name="图片 7" descr="algorithm1.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28735"/>
            <a:ext cx="9144000" cy="90925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2500306"/>
            <a:ext cx="9144000" cy="928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Possibility of one step away from Cluster          in direction        ending up in Cluster       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6715140" y="2500306"/>
          <a:ext cx="416722" cy="500066"/>
        </p:xfrm>
        <a:graphic>
          <a:graphicData uri="http://schemas.openxmlformats.org/presentationml/2006/ole">
            <p:oleObj spid="_x0000_s19458" name="公式" r:id="rId6" imgW="190440" imgH="228600" progId="Equation.3">
              <p:embed/>
            </p:oleObj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928662" y="2786058"/>
          <a:ext cx="388939" cy="500065"/>
        </p:xfrm>
        <a:graphic>
          <a:graphicData uri="http://schemas.openxmlformats.org/presentationml/2006/ole">
            <p:oleObj spid="_x0000_s19459" name="公式" r:id="rId7" imgW="177480" imgH="228600" progId="Equation.3">
              <p:embed/>
            </p:oleObj>
          </a:graphicData>
        </a:graphic>
      </p:graphicFrame>
      <p:graphicFrame>
        <p:nvGraphicFramePr>
          <p:cNvPr id="19460" name="Object 4"/>
          <p:cNvGraphicFramePr>
            <a:graphicFrameLocks noChangeAspect="1"/>
          </p:cNvGraphicFramePr>
          <p:nvPr/>
        </p:nvGraphicFramePr>
        <p:xfrm>
          <a:off x="4643438" y="2500306"/>
          <a:ext cx="571503" cy="514967"/>
        </p:xfrm>
        <a:graphic>
          <a:graphicData uri="http://schemas.openxmlformats.org/presentationml/2006/ole">
            <p:oleObj spid="_x0000_s19460" name="公式" r:id="rId8" imgW="253800" imgH="228600" progId="Equation.3">
              <p:embed/>
            </p:oleObj>
          </a:graphicData>
        </a:graphic>
      </p:graphicFrame>
      <p:graphicFrame>
        <p:nvGraphicFramePr>
          <p:cNvPr id="19461" name="Object 5"/>
          <p:cNvGraphicFramePr>
            <a:graphicFrameLocks noChangeAspect="1"/>
          </p:cNvGraphicFramePr>
          <p:nvPr/>
        </p:nvGraphicFramePr>
        <p:xfrm>
          <a:off x="4642758" y="5143512"/>
          <a:ext cx="357870" cy="428628"/>
        </p:xfrm>
        <a:graphic>
          <a:graphicData uri="http://schemas.openxmlformats.org/presentationml/2006/ole">
            <p:oleObj spid="_x0000_s19461" name="公式" r:id="rId9" imgW="190440" imgH="228600" progId="Equation.3">
              <p:embed/>
            </p:oleObj>
          </a:graphicData>
        </a:graphic>
      </p:graphicFrame>
      <p:graphicFrame>
        <p:nvGraphicFramePr>
          <p:cNvPr id="19462" name="Object 6"/>
          <p:cNvGraphicFramePr>
            <a:graphicFrameLocks noChangeAspect="1"/>
          </p:cNvGraphicFramePr>
          <p:nvPr/>
        </p:nvGraphicFramePr>
        <p:xfrm>
          <a:off x="2643174" y="5143500"/>
          <a:ext cx="360362" cy="500063"/>
        </p:xfrm>
        <a:graphic>
          <a:graphicData uri="http://schemas.openxmlformats.org/presentationml/2006/ole">
            <p:oleObj spid="_x0000_s19462" name="公式" r:id="rId10" imgW="164880" imgH="228600" progId="Equation.3">
              <p:embed/>
            </p:oleObj>
          </a:graphicData>
        </a:graphic>
      </p:graphicFrame>
      <p:graphicFrame>
        <p:nvGraphicFramePr>
          <p:cNvPr id="19463" name="Object 7"/>
          <p:cNvGraphicFramePr>
            <a:graphicFrameLocks noChangeAspect="1"/>
          </p:cNvGraphicFramePr>
          <p:nvPr/>
        </p:nvGraphicFramePr>
        <p:xfrm>
          <a:off x="7715272" y="5143516"/>
          <a:ext cx="388937" cy="500062"/>
        </p:xfrm>
        <a:graphic>
          <a:graphicData uri="http://schemas.openxmlformats.org/presentationml/2006/ole">
            <p:oleObj spid="_x0000_s19463" name="公式" r:id="rId11" imgW="177480" imgH="228600" progId="Equation.3">
              <p:embed/>
            </p:oleObj>
          </a:graphicData>
        </a:graphic>
      </p:graphicFrame>
      <p:sp>
        <p:nvSpPr>
          <p:cNvPr id="17" name="矩形 16"/>
          <p:cNvSpPr/>
          <p:nvPr/>
        </p:nvSpPr>
        <p:spPr>
          <a:xfrm>
            <a:off x="8072462" y="4286256"/>
            <a:ext cx="857224" cy="642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286776" y="3429000"/>
            <a:ext cx="857224" cy="642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Clusters</a:t>
            </a:r>
            <a:endParaRPr lang="zh-CN" altLang="en-US" dirty="0"/>
          </a:p>
        </p:txBody>
      </p:sp>
      <p:pic>
        <p:nvPicPr>
          <p:cNvPr id="9" name="内容占位符 8" descr="cluster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" y="1857364"/>
            <a:ext cx="8501090" cy="3053790"/>
          </a:xfrm>
        </p:spPr>
      </p:pic>
    </p:spTree>
    <p:extLst>
      <p:ext uri="{BB962C8B-B14F-4D97-AF65-F5344CB8AC3E}">
        <p14:creationId xmlns:p14="http://schemas.microsoft.com/office/powerpoint/2010/main" xmlns="" val="337490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Local Compass Signatures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85720" y="1428736"/>
            <a:ext cx="6934200" cy="4267200"/>
          </a:xfrm>
        </p:spPr>
        <p:txBody>
          <a:bodyPr/>
          <a:lstStyle/>
          <a:p>
            <a:r>
              <a:rPr lang="en-US" altLang="zh-CN" dirty="0" smtClean="0"/>
              <a:t>The compass reading differs in different environment</a:t>
            </a:r>
          </a:p>
          <a:p>
            <a:r>
              <a:rPr lang="en-US" altLang="zh-CN" dirty="0" smtClean="0"/>
              <a:t>What we need is relative direction ( like, ‘turn left’ )  </a:t>
            </a:r>
          </a:p>
          <a:p>
            <a:endParaRPr lang="zh-CN" altLang="en-US" dirty="0"/>
          </a:p>
        </p:txBody>
      </p:sp>
      <p:pic>
        <p:nvPicPr>
          <p:cNvPr id="5" name="图片 4" descr="Node23_Compass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8" y="3499332"/>
            <a:ext cx="8429652" cy="33586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Experiment in Hallway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71490" y="1071546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Using relation between real distance and single signature reading to get complete signature </a:t>
            </a:r>
          </a:p>
          <a:p>
            <a:r>
              <a:rPr lang="en-US" altLang="zh-CN" dirty="0" smtClean="0"/>
              <a:t>Using generated signature to get distribution table for the possibility of certain reading belongs to certain cluster</a:t>
            </a:r>
          </a:p>
          <a:p>
            <a:r>
              <a:rPr lang="en-US" altLang="zh-CN" dirty="0" smtClean="0"/>
              <a:t>Cluster</a:t>
            </a:r>
          </a:p>
          <a:p>
            <a:r>
              <a:rPr lang="en-US" altLang="zh-CN" dirty="0" smtClean="0"/>
              <a:t>Navigation</a:t>
            </a:r>
          </a:p>
          <a:p>
            <a:r>
              <a:rPr lang="en-US" altLang="zh-CN" dirty="0" err="1" smtClean="0"/>
              <a:t>Kmeans</a:t>
            </a:r>
            <a:r>
              <a:rPr lang="en-US" altLang="zh-CN" dirty="0" smtClean="0"/>
              <a:t> Re-cluster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Real Distance &amp; Signature</a:t>
            </a:r>
            <a:endParaRPr lang="zh-CN" altLang="en-US" dirty="0"/>
          </a:p>
        </p:txBody>
      </p:sp>
      <p:pic>
        <p:nvPicPr>
          <p:cNvPr id="4" name="内容占位符 3" descr="RealRangDist.bmp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0034" y="1071546"/>
            <a:ext cx="7643834" cy="505389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Clusters</a:t>
            </a:r>
            <a:endParaRPr lang="zh-CN" altLang="en-US" dirty="0"/>
          </a:p>
        </p:txBody>
      </p:sp>
      <p:pic>
        <p:nvPicPr>
          <p:cNvPr id="9" name="内容占位符 8" descr="cluster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857364"/>
            <a:ext cx="8551321" cy="3071834"/>
          </a:xfrm>
        </p:spPr>
      </p:pic>
    </p:spTree>
    <p:extLst>
      <p:ext uri="{BB962C8B-B14F-4D97-AF65-F5344CB8AC3E}">
        <p14:creationId xmlns:p14="http://schemas.microsoft.com/office/powerpoint/2010/main" xmlns="" val="337490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Navigation</a:t>
            </a:r>
            <a:endParaRPr lang="zh-CN" altLang="en-US" dirty="0"/>
          </a:p>
        </p:txBody>
      </p:sp>
      <p:pic>
        <p:nvPicPr>
          <p:cNvPr id="7" name="内容占位符 6" descr="r249_bn12_i10_dis1p0_basic_testing_right_scale.bmp"/>
          <p:cNvPicPr>
            <a:picLocks noGrp="1" noChangeAspect="1"/>
          </p:cNvPicPr>
          <p:nvPr>
            <p:ph idx="1"/>
          </p:nvPr>
        </p:nvPicPr>
        <p:blipFill>
          <a:blip r:embed="rId3"/>
          <a:srcRect l="4687" t="3782" r="7812"/>
          <a:stretch>
            <a:fillRect/>
          </a:stretch>
        </p:blipFill>
        <p:spPr>
          <a:xfrm>
            <a:off x="-32" y="1714487"/>
            <a:ext cx="8501122" cy="3862863"/>
          </a:xfrm>
        </p:spPr>
      </p:pic>
    </p:spTree>
    <p:extLst>
      <p:ext uri="{BB962C8B-B14F-4D97-AF65-F5344CB8AC3E}">
        <p14:creationId xmlns:p14="http://schemas.microsoft.com/office/powerpoint/2010/main" xmlns="" val="337490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Why?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 t="10298" b="10298"/>
          <a:stretch>
            <a:fillRect/>
          </a:stretch>
        </p:blipFill>
        <p:spPr>
          <a:xfrm>
            <a:off x="-33" y="1285860"/>
            <a:ext cx="8573159" cy="4714908"/>
          </a:xfrm>
        </p:spPr>
      </p:pic>
    </p:spTree>
    <p:extLst>
      <p:ext uri="{BB962C8B-B14F-4D97-AF65-F5344CB8AC3E}">
        <p14:creationId xmlns:p14="http://schemas.microsoft.com/office/powerpoint/2010/main" xmlns="" val="343363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err="1" smtClean="0"/>
              <a:t>Kmeans</a:t>
            </a:r>
            <a:r>
              <a:rPr lang="en-US" altLang="zh-CN" dirty="0" smtClean="0"/>
              <a:t> Re-Clusters</a:t>
            </a:r>
            <a:endParaRPr lang="zh-CN" altLang="en-US" dirty="0"/>
          </a:p>
        </p:txBody>
      </p:sp>
      <p:pic>
        <p:nvPicPr>
          <p:cNvPr id="5" name="内容占位符 4" descr="KMeans_cluster.png"/>
          <p:cNvPicPr>
            <a:picLocks noGrp="1" noChangeAspect="1"/>
          </p:cNvPicPr>
          <p:nvPr>
            <p:ph idx="1"/>
          </p:nvPr>
        </p:nvPicPr>
        <p:blipFill>
          <a:blip r:embed="rId3"/>
          <a:srcRect r="7031" b="14911"/>
          <a:stretch>
            <a:fillRect/>
          </a:stretch>
        </p:blipFill>
        <p:spPr>
          <a:xfrm>
            <a:off x="0" y="1428736"/>
            <a:ext cx="8501090" cy="3929090"/>
          </a:xfrm>
        </p:spPr>
      </p:pic>
    </p:spTree>
    <p:extLst>
      <p:ext uri="{BB962C8B-B14F-4D97-AF65-F5344CB8AC3E}">
        <p14:creationId xmlns:p14="http://schemas.microsoft.com/office/powerpoint/2010/main" xmlns="" val="337490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Metric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285860"/>
            <a:ext cx="8215370" cy="4267200"/>
          </a:xfrm>
        </p:spPr>
        <p:txBody>
          <a:bodyPr/>
          <a:lstStyle/>
          <a:p>
            <a:r>
              <a:rPr lang="en-US" altLang="zh-CN" dirty="0" smtClean="0"/>
              <a:t>Average Distance Error: to measure the accuracy of the guiding system</a:t>
            </a:r>
          </a:p>
          <a:p>
            <a:pPr>
              <a:buNone/>
            </a:pPr>
            <a:r>
              <a:rPr lang="en-US" altLang="zh-CN" dirty="0" smtClean="0"/>
              <a:t>	</a:t>
            </a:r>
          </a:p>
          <a:p>
            <a:r>
              <a:rPr lang="en-US" altLang="zh-CN" dirty="0" smtClean="0"/>
              <a:t>Average Step: to measure how well the guidance is on choosing path</a:t>
            </a:r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714348" y="2214554"/>
          <a:ext cx="2836862" cy="889000"/>
        </p:xfrm>
        <a:graphic>
          <a:graphicData uri="http://schemas.openxmlformats.org/presentationml/2006/ole">
            <p:oleObj spid="_x0000_s1039" name="公式" r:id="rId4" imgW="1459866" imgH="457002" progId="Equation.3">
              <p:embed/>
            </p:oleObj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795991" y="4000504"/>
          <a:ext cx="2775877" cy="1214446"/>
        </p:xfrm>
        <a:graphic>
          <a:graphicData uri="http://schemas.openxmlformats.org/presentationml/2006/ole">
            <p:oleObj spid="_x0000_s1040" name="公式" r:id="rId5" imgW="1422400" imgH="6223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Parameters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9600" y="1524000"/>
            <a:ext cx="7534300" cy="4267200"/>
          </a:xfrm>
        </p:spPr>
        <p:txBody>
          <a:bodyPr/>
          <a:lstStyle/>
          <a:p>
            <a:r>
              <a:rPr lang="en-US" altLang="zh-CN" dirty="0" smtClean="0"/>
              <a:t>Number of Anchors</a:t>
            </a:r>
          </a:p>
          <a:p>
            <a:pPr lvl="1"/>
            <a:r>
              <a:rPr lang="en-US" altLang="zh-CN" dirty="0" smtClean="0"/>
              <a:t>At least 4</a:t>
            </a:r>
          </a:p>
          <a:p>
            <a:pPr lvl="1"/>
            <a:r>
              <a:rPr lang="en-US" altLang="zh-CN" dirty="0" smtClean="0"/>
              <a:t>Tested from 4 to 12</a:t>
            </a:r>
          </a:p>
          <a:p>
            <a:pPr lvl="1">
              <a:buNone/>
            </a:pPr>
            <a:endParaRPr lang="en-US" altLang="zh-CN" dirty="0" smtClean="0"/>
          </a:p>
          <a:p>
            <a:r>
              <a:rPr lang="en-US" altLang="zh-CN" dirty="0" smtClean="0"/>
              <a:t>Distribution Table (the clusters size)</a:t>
            </a:r>
          </a:p>
          <a:p>
            <a:pPr lvl="1"/>
            <a:r>
              <a:rPr lang="en-US" altLang="zh-CN" dirty="0" smtClean="0"/>
              <a:t>Tested from 0.5 to 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Number of Anchors</a:t>
            </a:r>
            <a:endParaRPr lang="zh-CN" altLang="en-US" dirty="0"/>
          </a:p>
        </p:txBody>
      </p:sp>
      <p:pic>
        <p:nvPicPr>
          <p:cNvPr id="8" name="内容占位符 7" descr="r249_i10_dis1p0_bn4to12_ave_dist_err.bmp"/>
          <p:cNvPicPr>
            <a:picLocks noGrp="1" noChangeAspect="1"/>
          </p:cNvPicPr>
          <p:nvPr>
            <p:ph idx="1"/>
          </p:nvPr>
        </p:nvPicPr>
        <p:blipFill>
          <a:blip r:embed="rId3"/>
          <a:srcRect l="5468" r="7031"/>
          <a:stretch>
            <a:fillRect/>
          </a:stretch>
        </p:blipFill>
        <p:spPr>
          <a:xfrm>
            <a:off x="214282" y="1285860"/>
            <a:ext cx="8001056" cy="42924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Number of Anchors</a:t>
            </a:r>
            <a:endParaRPr lang="zh-CN" altLang="en-US" dirty="0"/>
          </a:p>
        </p:txBody>
      </p:sp>
      <p:pic>
        <p:nvPicPr>
          <p:cNvPr id="8" name="内容占位符 7" descr="r249_i10_dis1p0_bn4to12_ave_step.bmp"/>
          <p:cNvPicPr>
            <a:picLocks noGrp="1" noChangeAspect="1"/>
          </p:cNvPicPr>
          <p:nvPr>
            <p:ph idx="1"/>
          </p:nvPr>
        </p:nvPicPr>
        <p:blipFill>
          <a:blip r:embed="rId3"/>
          <a:srcRect l="6250" r="7031"/>
          <a:stretch>
            <a:fillRect/>
          </a:stretch>
        </p:blipFill>
        <p:spPr>
          <a:xfrm>
            <a:off x="285720" y="1214422"/>
            <a:ext cx="7929618" cy="42924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Distribution</a:t>
            </a:r>
            <a:endParaRPr lang="zh-CN" altLang="en-US" dirty="0"/>
          </a:p>
        </p:txBody>
      </p:sp>
      <p:pic>
        <p:nvPicPr>
          <p:cNvPr id="5" name="内容占位符 4" descr="r249_i10_bn12_dis0p5to3p0_ave_dist_err.bmp"/>
          <p:cNvPicPr>
            <a:picLocks noGrp="1" noChangeAspect="1"/>
          </p:cNvPicPr>
          <p:nvPr>
            <p:ph idx="1"/>
          </p:nvPr>
        </p:nvPicPr>
        <p:blipFill>
          <a:blip r:embed="rId3"/>
          <a:srcRect l="5468" t="-3176" r="7031"/>
          <a:stretch>
            <a:fillRect/>
          </a:stretch>
        </p:blipFill>
        <p:spPr>
          <a:xfrm>
            <a:off x="285720" y="1071546"/>
            <a:ext cx="8001056" cy="464273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Distribution</a:t>
            </a:r>
            <a:endParaRPr lang="zh-CN" altLang="en-US" dirty="0"/>
          </a:p>
        </p:txBody>
      </p:sp>
      <p:pic>
        <p:nvPicPr>
          <p:cNvPr id="5" name="内容占位符 4" descr="r249_i10_bn12_dis0p5to3p0_ave_step.bmp"/>
          <p:cNvPicPr>
            <a:picLocks noGrp="1" noChangeAspect="1"/>
          </p:cNvPicPr>
          <p:nvPr>
            <p:ph idx="1"/>
          </p:nvPr>
        </p:nvPicPr>
        <p:blipFill>
          <a:blip r:embed="rId3"/>
          <a:srcRect l="7031" t="-1588" r="7031"/>
          <a:stretch>
            <a:fillRect/>
          </a:stretch>
        </p:blipFill>
        <p:spPr>
          <a:xfrm>
            <a:off x="357158" y="1214422"/>
            <a:ext cx="7858180" cy="457129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Experiment in Lab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0" y="1071546"/>
            <a:ext cx="8572528" cy="4267200"/>
          </a:xfrm>
        </p:spPr>
        <p:txBody>
          <a:bodyPr/>
          <a:lstStyle/>
          <a:p>
            <a:r>
              <a:rPr lang="en-US" altLang="zh-CN" dirty="0" smtClean="0"/>
              <a:t>Collecting Ranging Signatures and Compass Readings every 10 centimeters</a:t>
            </a:r>
          </a:p>
          <a:p>
            <a:pPr lvl="1"/>
            <a:r>
              <a:rPr lang="en-US" altLang="zh-CN" dirty="0" smtClean="0"/>
              <a:t>20 ranging signatures for one point</a:t>
            </a:r>
          </a:p>
          <a:p>
            <a:pPr lvl="1"/>
            <a:r>
              <a:rPr lang="en-US" altLang="zh-CN" dirty="0" smtClean="0"/>
              <a:t>1 Compass </a:t>
            </a:r>
            <a:r>
              <a:rPr lang="en-US" altLang="zh-CN" dirty="0" smtClean="0"/>
              <a:t>reading</a:t>
            </a:r>
            <a:endParaRPr lang="en-US" altLang="zh-CN" dirty="0" smtClean="0"/>
          </a:p>
          <a:p>
            <a:r>
              <a:rPr lang="en-US" altLang="zh-CN" dirty="0" smtClean="0"/>
              <a:t>Randomly pick 3000 Readings as training trail</a:t>
            </a:r>
          </a:p>
          <a:p>
            <a:r>
              <a:rPr lang="en-US" altLang="zh-CN" dirty="0" smtClean="0"/>
              <a:t>Filtering readings in signature by their stand deviation</a:t>
            </a:r>
          </a:p>
          <a:p>
            <a:r>
              <a:rPr lang="en-US" altLang="zh-CN" dirty="0" smtClean="0"/>
              <a:t>Using subset of the signature for clustering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Experiment in Lab</a:t>
            </a:r>
            <a:endParaRPr lang="zh-CN" altLang="en-US" dirty="0"/>
          </a:p>
        </p:txBody>
      </p:sp>
      <p:pic>
        <p:nvPicPr>
          <p:cNvPr id="31761" name="Picture 17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6796" t="1107"/>
          <a:stretch>
            <a:fillRect/>
          </a:stretch>
        </p:blipFill>
        <p:spPr bwMode="auto">
          <a:xfrm>
            <a:off x="1643042" y="1000108"/>
            <a:ext cx="6858048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Experiment in Lab</a:t>
            </a:r>
            <a:endParaRPr lang="zh-CN" altLang="en-US" dirty="0"/>
          </a:p>
        </p:txBody>
      </p:sp>
      <p:pic>
        <p:nvPicPr>
          <p:cNvPr id="6" name="内容占位符 5" descr="real_threshold_and_ave_error.bmp"/>
          <p:cNvPicPr>
            <a:picLocks noGrp="1" noChangeAspect="1"/>
          </p:cNvPicPr>
          <p:nvPr>
            <p:ph idx="1"/>
          </p:nvPr>
        </p:nvPicPr>
        <p:blipFill>
          <a:blip r:embed="rId4"/>
          <a:srcRect l="7812" r="7031"/>
          <a:stretch>
            <a:fillRect/>
          </a:stretch>
        </p:blipFill>
        <p:spPr>
          <a:xfrm>
            <a:off x="-33" y="1428736"/>
            <a:ext cx="8536451" cy="3500462"/>
          </a:xfrm>
        </p:spPr>
      </p:pic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2505074" y="5643562"/>
          <a:ext cx="4875747" cy="714395"/>
        </p:xfrm>
        <a:graphic>
          <a:graphicData uri="http://schemas.openxmlformats.org/presentationml/2006/ole">
            <p:oleObj spid="_x0000_s31760" name="公式" r:id="rId5" imgW="2946240" imgH="43164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85720" y="1000108"/>
            <a:ext cx="8143932" cy="4267200"/>
          </a:xfrm>
        </p:spPr>
        <p:txBody>
          <a:bodyPr/>
          <a:lstStyle/>
          <a:p>
            <a:r>
              <a:rPr lang="en-US" dirty="0" smtClean="0"/>
              <a:t>Emergency Response</a:t>
            </a:r>
            <a:r>
              <a:rPr lang="en-US" i="1" dirty="0" smtClean="0"/>
              <a:t> – Fire</a:t>
            </a:r>
          </a:p>
          <a:p>
            <a:pPr marL="880110" lvl="1" indent="-514350"/>
            <a:r>
              <a:rPr lang="en-US" dirty="0"/>
              <a:t>Unknown environment</a:t>
            </a:r>
          </a:p>
          <a:p>
            <a:pPr marL="880110" lvl="1" indent="-514350"/>
            <a:r>
              <a:rPr lang="en-US" dirty="0"/>
              <a:t>No infrastructure</a:t>
            </a:r>
          </a:p>
          <a:p>
            <a:pPr marL="880110" lvl="1" indent="-514350"/>
            <a:r>
              <a:rPr lang="en-US" dirty="0"/>
              <a:t>Need for </a:t>
            </a:r>
            <a:r>
              <a:rPr lang="en-US" i="1" dirty="0" smtClean="0"/>
              <a:t>navigation</a:t>
            </a:r>
            <a:endParaRPr lang="en-US" dirty="0" smtClean="0"/>
          </a:p>
          <a:p>
            <a:r>
              <a:rPr lang="en-US" dirty="0" smtClean="0"/>
              <a:t>Locating Things – </a:t>
            </a:r>
            <a:r>
              <a:rPr lang="en-US" dirty="0" err="1" smtClean="0"/>
              <a:t>Walmart</a:t>
            </a:r>
            <a:r>
              <a:rPr lang="en-US" dirty="0" smtClean="0"/>
              <a:t>/ Old people’s home</a:t>
            </a:r>
          </a:p>
          <a:p>
            <a:pPr lvl="1"/>
            <a:r>
              <a:rPr lang="en-US" dirty="0" smtClean="0"/>
              <a:t>Low cost infrastructure</a:t>
            </a:r>
          </a:p>
          <a:p>
            <a:pPr lvl="1"/>
            <a:r>
              <a:rPr lang="en-US" dirty="0" smtClean="0"/>
              <a:t>Quick and easy to deploy and maintain</a:t>
            </a:r>
          </a:p>
          <a:p>
            <a:pPr lvl="1"/>
            <a:r>
              <a:rPr lang="en-US" dirty="0" smtClean="0"/>
              <a:t>Need for </a:t>
            </a:r>
            <a:r>
              <a:rPr lang="en-US" i="1" dirty="0" smtClean="0"/>
              <a:t>navigation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6300192" y="260648"/>
            <a:ext cx="2536638" cy="2664296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Navigation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Leading people to the point of interest is sufficient, as opposed to knowing it’s absolute location on a map.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5835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Experiment in Lab</a:t>
            </a:r>
            <a:endParaRPr lang="zh-CN" altLang="en-US" dirty="0"/>
          </a:p>
        </p:txBody>
      </p:sp>
      <p:pic>
        <p:nvPicPr>
          <p:cNvPr id="6" name="内容占位符 5" descr="real_threshold_and_ave_step.bmp"/>
          <p:cNvPicPr>
            <a:picLocks noGrp="1" noChangeAspect="1"/>
          </p:cNvPicPr>
          <p:nvPr>
            <p:ph idx="1"/>
          </p:nvPr>
        </p:nvPicPr>
        <p:blipFill>
          <a:blip r:embed="rId4"/>
          <a:srcRect l="7812" r="7031"/>
          <a:stretch>
            <a:fillRect/>
          </a:stretch>
        </p:blipFill>
        <p:spPr>
          <a:xfrm>
            <a:off x="-32" y="1428736"/>
            <a:ext cx="8536448" cy="3500462"/>
          </a:xfrm>
        </p:spPr>
      </p:pic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3500430" y="5500702"/>
          <a:ext cx="3322264" cy="785818"/>
        </p:xfrm>
        <a:graphic>
          <a:graphicData uri="http://schemas.openxmlformats.org/presentationml/2006/ole">
            <p:oleObj spid="_x0000_s67587" name="公式" r:id="rId5" imgW="1828800" imgH="43164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Experiment in Supermarket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81006" y="1214422"/>
            <a:ext cx="7291390" cy="4286280"/>
          </a:xfrm>
        </p:spPr>
        <p:txBody>
          <a:bodyPr/>
          <a:lstStyle/>
          <a:p>
            <a:r>
              <a:rPr lang="en-US" altLang="zh-CN" dirty="0" smtClean="0"/>
              <a:t>Ranging Test</a:t>
            </a:r>
          </a:p>
          <a:p>
            <a:pPr lvl="1"/>
            <a:r>
              <a:rPr lang="en-US" altLang="zh-CN" dirty="0" smtClean="0"/>
              <a:t>How long can it rang?</a:t>
            </a:r>
          </a:p>
          <a:p>
            <a:pPr lvl="1"/>
            <a:r>
              <a:rPr lang="en-US" altLang="zh-CN" dirty="0" smtClean="0"/>
              <a:t>Where to put anchors?</a:t>
            </a:r>
          </a:p>
          <a:p>
            <a:r>
              <a:rPr lang="en-US" altLang="zh-CN" dirty="0" smtClean="0"/>
              <a:t>Clustering Test</a:t>
            </a:r>
          </a:p>
          <a:p>
            <a:pPr lvl="1"/>
            <a:r>
              <a:rPr lang="en-US" altLang="zh-CN" dirty="0" smtClean="0"/>
              <a:t>Can area across racks be distinguished?</a:t>
            </a:r>
          </a:p>
          <a:p>
            <a:pPr lvl="1"/>
            <a:r>
              <a:rPr lang="en-US" altLang="zh-CN" dirty="0" smtClean="0"/>
              <a:t>Can area alone the racks be distinguished?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New Wing Yuan </a:t>
            </a:r>
            <a:r>
              <a:rPr lang="en-US" altLang="zh-CN" dirty="0" smtClean="0"/>
              <a:t>Market: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Environment</a:t>
            </a:r>
            <a:endParaRPr lang="en-US" dirty="0"/>
          </a:p>
        </p:txBody>
      </p:sp>
      <p:pic>
        <p:nvPicPr>
          <p:cNvPr id="5" name="内容占位符 4" descr="supermarket_env_1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0100" y="1524000"/>
            <a:ext cx="6286544" cy="4714908"/>
          </a:xfr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New Wing Yuan </a:t>
            </a:r>
            <a:r>
              <a:rPr lang="en-US" altLang="zh-CN" dirty="0" smtClean="0"/>
              <a:t>Market: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Environment</a:t>
            </a:r>
            <a:endParaRPr lang="en-US" dirty="0"/>
          </a:p>
        </p:txBody>
      </p:sp>
      <p:pic>
        <p:nvPicPr>
          <p:cNvPr id="7" name="内容占位符 6" descr="supermarket_env_2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8596" y="1571612"/>
            <a:ext cx="3571900" cy="4762532"/>
          </a:xfrm>
        </p:spPr>
      </p:pic>
      <p:pic>
        <p:nvPicPr>
          <p:cNvPr id="8" name="图片 7" descr="supermarket_env_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562" y="1571612"/>
            <a:ext cx="3589760" cy="478634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Equipments: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Laptop</a:t>
            </a:r>
            <a:endParaRPr lang="zh-CN" altLang="en-US" dirty="0"/>
          </a:p>
        </p:txBody>
      </p:sp>
      <p:pic>
        <p:nvPicPr>
          <p:cNvPr id="4" name="内容占位符 3" descr="IMG_0251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0100" y="1428736"/>
            <a:ext cx="6572264" cy="4929198"/>
          </a:xfrm>
        </p:spPr>
      </p:pic>
      <p:sp>
        <p:nvSpPr>
          <p:cNvPr id="5" name="矩形 4"/>
          <p:cNvSpPr/>
          <p:nvPr/>
        </p:nvSpPr>
        <p:spPr>
          <a:xfrm>
            <a:off x="6143636" y="571480"/>
            <a:ext cx="2643206" cy="2286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altLang="zh-CN" dirty="0" smtClean="0">
                <a:solidFill>
                  <a:schemeClr val="tx1"/>
                </a:solidFill>
              </a:rPr>
              <a:t>Connect Base to the laptop </a:t>
            </a:r>
          </a:p>
          <a:p>
            <a:pPr>
              <a:buFont typeface="Arial" pitchFamily="34" charset="0"/>
              <a:buChar char="•"/>
            </a:pPr>
            <a:r>
              <a:rPr lang="en-US" altLang="zh-CN" dirty="0" smtClean="0">
                <a:solidFill>
                  <a:schemeClr val="tx1"/>
                </a:solidFill>
              </a:rPr>
              <a:t>Use </a:t>
            </a:r>
            <a:r>
              <a:rPr lang="en-US" altLang="zh-CN" dirty="0" err="1" smtClean="0">
                <a:solidFill>
                  <a:schemeClr val="tx1"/>
                </a:solidFill>
              </a:rPr>
              <a:t>Matlab</a:t>
            </a:r>
            <a:r>
              <a:rPr lang="en-US" altLang="zh-CN" dirty="0" smtClean="0">
                <a:solidFill>
                  <a:schemeClr val="tx1"/>
                </a:solidFill>
              </a:rPr>
              <a:t> serial port get data directly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Equipments: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Anchor</a:t>
            </a:r>
            <a:endParaRPr lang="zh-CN" altLang="en-US" dirty="0"/>
          </a:p>
        </p:txBody>
      </p:sp>
      <p:pic>
        <p:nvPicPr>
          <p:cNvPr id="4" name="内容占位符 3" descr="IMG_0240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1900" y="1524000"/>
            <a:ext cx="5689600" cy="4267200"/>
          </a:xfrm>
        </p:spPr>
      </p:pic>
      <p:sp>
        <p:nvSpPr>
          <p:cNvPr id="5" name="右箭头 4"/>
          <p:cNvSpPr/>
          <p:nvPr/>
        </p:nvSpPr>
        <p:spPr>
          <a:xfrm>
            <a:off x="2143108" y="3786190"/>
            <a:ext cx="3857652" cy="35719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1472" y="3429000"/>
            <a:ext cx="1500166" cy="1143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</a:rPr>
              <a:t>Anchor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Equipments: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Node </a:t>
            </a:r>
            <a:r>
              <a:rPr lang="en-US" altLang="zh-CN" dirty="0" smtClean="0"/>
              <a:t>and Base</a:t>
            </a:r>
            <a:endParaRPr lang="zh-CN" altLang="en-US" dirty="0"/>
          </a:p>
        </p:txBody>
      </p:sp>
      <p:pic>
        <p:nvPicPr>
          <p:cNvPr id="4" name="内容占位符 3" descr="supermarket_evn_4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28728" y="1524000"/>
            <a:ext cx="3200400" cy="4267200"/>
          </a:xfrm>
        </p:spPr>
      </p:pic>
      <p:sp>
        <p:nvSpPr>
          <p:cNvPr id="5" name="矩形 4"/>
          <p:cNvSpPr/>
          <p:nvPr/>
        </p:nvSpPr>
        <p:spPr>
          <a:xfrm>
            <a:off x="5715008" y="2000240"/>
            <a:ext cx="2500330" cy="1000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/>
              <a:t>Base and Node align vertically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Ranging Test:</a:t>
            </a:r>
            <a:br>
              <a:rPr lang="en-US" dirty="0" smtClean="0"/>
            </a:br>
            <a:r>
              <a:rPr lang="en-US" dirty="0" smtClean="0"/>
              <a:t>Along Aisle</a:t>
            </a:r>
            <a:endParaRPr lang="en-US" dirty="0"/>
          </a:p>
        </p:txBody>
      </p:sp>
      <p:pic>
        <p:nvPicPr>
          <p:cNvPr id="8" name="图片 7" descr="supermarket_rang_test.bmp"/>
          <p:cNvPicPr>
            <a:picLocks noChangeAspect="1"/>
          </p:cNvPicPr>
          <p:nvPr/>
        </p:nvPicPr>
        <p:blipFill>
          <a:blip r:embed="rId3"/>
          <a:srcRect l="16512" t="3948" r="15606"/>
          <a:stretch>
            <a:fillRect/>
          </a:stretch>
        </p:blipFill>
        <p:spPr>
          <a:xfrm>
            <a:off x="2000232" y="1571612"/>
            <a:ext cx="5286412" cy="5214950"/>
          </a:xfrm>
          <a:prstGeom prst="rect">
            <a:avLst/>
          </a:prstGeom>
        </p:spPr>
      </p:pic>
      <p:sp>
        <p:nvSpPr>
          <p:cNvPr id="9" name="下箭头 8"/>
          <p:cNvSpPr/>
          <p:nvPr/>
        </p:nvSpPr>
        <p:spPr>
          <a:xfrm>
            <a:off x="5643570" y="2214554"/>
            <a:ext cx="214314" cy="364333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7721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Ranging Test:</a:t>
            </a:r>
            <a:br>
              <a:rPr lang="en-US" dirty="0" smtClean="0"/>
            </a:br>
            <a:r>
              <a:rPr lang="en-US" dirty="0" smtClean="0"/>
              <a:t>Along Aisle</a:t>
            </a:r>
            <a:endParaRPr lang="en-US" dirty="0"/>
          </a:p>
        </p:txBody>
      </p:sp>
      <p:pic>
        <p:nvPicPr>
          <p:cNvPr id="5" name="图片 4" descr="supermarket_x_increase.bmp"/>
          <p:cNvPicPr>
            <a:picLocks noChangeAspect="1"/>
          </p:cNvPicPr>
          <p:nvPr/>
        </p:nvPicPr>
        <p:blipFill>
          <a:blip r:embed="rId3"/>
          <a:srcRect l="6458" t="4321" r="7860"/>
          <a:stretch>
            <a:fillRect/>
          </a:stretch>
        </p:blipFill>
        <p:spPr>
          <a:xfrm>
            <a:off x="-32" y="1785925"/>
            <a:ext cx="8501122" cy="345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7721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Ranging Test: </a:t>
            </a:r>
            <a:br>
              <a:rPr lang="en-US" dirty="0" smtClean="0"/>
            </a:br>
            <a:r>
              <a:rPr lang="en-US" dirty="0" smtClean="0"/>
              <a:t>Along Aisle</a:t>
            </a:r>
            <a:endParaRPr lang="en-US" dirty="0"/>
          </a:p>
        </p:txBody>
      </p:sp>
      <p:pic>
        <p:nvPicPr>
          <p:cNvPr id="5" name="图片 4" descr="supermarket_y_increase.bmp"/>
          <p:cNvPicPr>
            <a:picLocks noChangeAspect="1"/>
          </p:cNvPicPr>
          <p:nvPr/>
        </p:nvPicPr>
        <p:blipFill>
          <a:blip r:embed="rId3"/>
          <a:srcRect l="7812" t="468" r="7812"/>
          <a:stretch>
            <a:fillRect/>
          </a:stretch>
        </p:blipFill>
        <p:spPr>
          <a:xfrm>
            <a:off x="-32" y="1857364"/>
            <a:ext cx="8429684" cy="345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7721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2844" y="1071546"/>
            <a:ext cx="6934200" cy="4267200"/>
          </a:xfrm>
        </p:spPr>
        <p:txBody>
          <a:bodyPr/>
          <a:lstStyle/>
          <a:p>
            <a:r>
              <a:rPr lang="en-US" dirty="0" smtClean="0"/>
              <a:t>Existing location systems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2743200"/>
            <a:ext cx="1511300" cy="1358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3284984"/>
            <a:ext cx="1270000" cy="1244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640" y="4509120"/>
            <a:ext cx="2057400" cy="1041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00496" y="4143380"/>
            <a:ext cx="22749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Camera (Slam)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Resource intensive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Privacy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3528" y="5445224"/>
            <a:ext cx="5288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GPS-like Range Based Ultrasound/UWB (Slam)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Need infrastructure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43636" y="3071810"/>
            <a:ext cx="26291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Signature Based Wi-Fi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Coarse-grained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Calibration</a:t>
            </a:r>
          </a:p>
        </p:txBody>
      </p:sp>
      <p:pic>
        <p:nvPicPr>
          <p:cNvPr id="10" name="图片 9" descr="router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512" y="1357298"/>
            <a:ext cx="1571636" cy="157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82568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Ranging Test: </a:t>
            </a:r>
            <a:br>
              <a:rPr lang="en-US" dirty="0" smtClean="0"/>
            </a:br>
            <a:r>
              <a:rPr lang="en-US" dirty="0" smtClean="0"/>
              <a:t>Along Aisle</a:t>
            </a:r>
            <a:endParaRPr lang="en-US" dirty="0"/>
          </a:p>
        </p:txBody>
      </p:sp>
      <p:pic>
        <p:nvPicPr>
          <p:cNvPr id="6" name="图片 5" descr="supermarket_rang_test.bmp"/>
          <p:cNvPicPr>
            <a:picLocks noChangeAspect="1"/>
          </p:cNvPicPr>
          <p:nvPr/>
        </p:nvPicPr>
        <p:blipFill>
          <a:blip r:embed="rId3"/>
          <a:srcRect l="17270" t="1333" r="16732"/>
          <a:stretch>
            <a:fillRect/>
          </a:stretch>
        </p:blipFill>
        <p:spPr>
          <a:xfrm>
            <a:off x="2000232" y="1500174"/>
            <a:ext cx="5072098" cy="5286388"/>
          </a:xfrm>
          <a:prstGeom prst="rect">
            <a:avLst/>
          </a:prstGeom>
        </p:spPr>
      </p:pic>
      <p:sp>
        <p:nvSpPr>
          <p:cNvPr id="8" name="左箭头 7"/>
          <p:cNvSpPr/>
          <p:nvPr/>
        </p:nvSpPr>
        <p:spPr>
          <a:xfrm>
            <a:off x="2500298" y="2214554"/>
            <a:ext cx="3000396" cy="214314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7721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Ranging Test:</a:t>
            </a:r>
            <a:br>
              <a:rPr lang="en-US" dirty="0" smtClean="0"/>
            </a:br>
            <a:r>
              <a:rPr lang="en-US" dirty="0" smtClean="0"/>
              <a:t>Along Aisle Across Rack</a:t>
            </a:r>
            <a:endParaRPr lang="en-US" dirty="0"/>
          </a:p>
        </p:txBody>
      </p:sp>
      <p:pic>
        <p:nvPicPr>
          <p:cNvPr id="7" name="图片 6" descr="supermarket_rang_test.bmp"/>
          <p:cNvPicPr>
            <a:picLocks noChangeAspect="1"/>
          </p:cNvPicPr>
          <p:nvPr/>
        </p:nvPicPr>
        <p:blipFill>
          <a:blip r:embed="rId3"/>
          <a:srcRect l="17368" t="3862" r="15608"/>
          <a:stretch>
            <a:fillRect/>
          </a:stretch>
        </p:blipFill>
        <p:spPr>
          <a:xfrm>
            <a:off x="2000232" y="1428736"/>
            <a:ext cx="5214974" cy="5214974"/>
          </a:xfrm>
          <a:prstGeom prst="rect">
            <a:avLst/>
          </a:prstGeom>
        </p:spPr>
      </p:pic>
      <p:sp>
        <p:nvSpPr>
          <p:cNvPr id="9" name="下箭头 8"/>
          <p:cNvSpPr/>
          <p:nvPr/>
        </p:nvSpPr>
        <p:spPr>
          <a:xfrm>
            <a:off x="5000628" y="2143116"/>
            <a:ext cx="142876" cy="2714644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>
            <a:off x="4572000" y="2143116"/>
            <a:ext cx="142876" cy="2714644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7721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Ranging Test:</a:t>
            </a:r>
            <a:br>
              <a:rPr lang="en-US" dirty="0" smtClean="0"/>
            </a:br>
            <a:r>
              <a:rPr lang="en-US" dirty="0" smtClean="0"/>
              <a:t>Along Aisle Across Rack</a:t>
            </a:r>
            <a:endParaRPr lang="en-US" dirty="0"/>
          </a:p>
        </p:txBody>
      </p:sp>
      <p:pic>
        <p:nvPicPr>
          <p:cNvPr id="11" name="内容占位符 10" descr="supermarket_1_rack.bmp"/>
          <p:cNvPicPr>
            <a:picLocks noGrp="1" noChangeAspect="1"/>
          </p:cNvPicPr>
          <p:nvPr>
            <p:ph idx="1"/>
          </p:nvPr>
        </p:nvPicPr>
        <p:blipFill>
          <a:blip r:embed="rId3"/>
          <a:srcRect l="7031" t="3125" r="7031"/>
          <a:stretch>
            <a:fillRect/>
          </a:stretch>
        </p:blipFill>
        <p:spPr>
          <a:xfrm>
            <a:off x="-32" y="1428736"/>
            <a:ext cx="8215370" cy="2315241"/>
          </a:xfrm>
        </p:spPr>
      </p:pic>
      <p:sp>
        <p:nvSpPr>
          <p:cNvPr id="15" name="矩形 14"/>
          <p:cNvSpPr/>
          <p:nvPr/>
        </p:nvSpPr>
        <p:spPr>
          <a:xfrm>
            <a:off x="5786446" y="1500174"/>
            <a:ext cx="1285884" cy="3571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First Rack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6" name="图片 15" descr="supermarket_2_rack.bmp"/>
          <p:cNvPicPr>
            <a:picLocks noChangeAspect="1"/>
          </p:cNvPicPr>
          <p:nvPr/>
        </p:nvPicPr>
        <p:blipFill>
          <a:blip r:embed="rId4"/>
          <a:srcRect l="7812" t="2857" r="7031"/>
          <a:stretch>
            <a:fillRect/>
          </a:stretch>
        </p:blipFill>
        <p:spPr>
          <a:xfrm>
            <a:off x="71406" y="3857628"/>
            <a:ext cx="8143932" cy="2518001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5929322" y="3929066"/>
            <a:ext cx="1643074" cy="3571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Second Rack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7721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Ranging Test:</a:t>
            </a:r>
            <a:br>
              <a:rPr lang="en-US" dirty="0" smtClean="0"/>
            </a:br>
            <a:r>
              <a:rPr lang="en-US" dirty="0" smtClean="0"/>
              <a:t>Across Racks</a:t>
            </a:r>
            <a:endParaRPr lang="en-US" dirty="0"/>
          </a:p>
        </p:txBody>
      </p:sp>
      <p:pic>
        <p:nvPicPr>
          <p:cNvPr id="8" name="图片 7" descr="supermarket_rang_test1.bmp"/>
          <p:cNvPicPr>
            <a:picLocks noChangeAspect="1"/>
          </p:cNvPicPr>
          <p:nvPr/>
        </p:nvPicPr>
        <p:blipFill>
          <a:blip r:embed="rId3"/>
          <a:srcRect l="16934" t="2771" r="17386"/>
          <a:stretch>
            <a:fillRect/>
          </a:stretch>
        </p:blipFill>
        <p:spPr>
          <a:xfrm>
            <a:off x="2214546" y="1500174"/>
            <a:ext cx="4857784" cy="5013446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5072066" y="3286124"/>
            <a:ext cx="214314" cy="2143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左箭头 9"/>
          <p:cNvSpPr/>
          <p:nvPr/>
        </p:nvSpPr>
        <p:spPr>
          <a:xfrm>
            <a:off x="3357554" y="3286124"/>
            <a:ext cx="1500198" cy="214314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5429256" y="3286124"/>
            <a:ext cx="1071570" cy="21431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7721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Ranging Test: </a:t>
            </a:r>
            <a:br>
              <a:rPr lang="en-US" dirty="0" smtClean="0"/>
            </a:br>
            <a:r>
              <a:rPr lang="en-US" dirty="0" smtClean="0"/>
              <a:t>Across Racks</a:t>
            </a:r>
            <a:endParaRPr lang="en-US" dirty="0"/>
          </a:p>
        </p:txBody>
      </p:sp>
      <p:pic>
        <p:nvPicPr>
          <p:cNvPr id="5" name="内容占位符 4" descr="supermarket_racks_test.bmp"/>
          <p:cNvPicPr>
            <a:picLocks noGrp="1" noChangeAspect="1"/>
          </p:cNvPicPr>
          <p:nvPr>
            <p:ph idx="1"/>
          </p:nvPr>
        </p:nvPicPr>
        <p:blipFill>
          <a:blip r:embed="rId3"/>
          <a:srcRect l="9375" t="480" r="7812"/>
          <a:stretch>
            <a:fillRect/>
          </a:stretch>
        </p:blipFill>
        <p:spPr>
          <a:xfrm>
            <a:off x="142844" y="1714488"/>
            <a:ext cx="8215370" cy="3642664"/>
          </a:xfrm>
        </p:spPr>
      </p:pic>
    </p:spTree>
    <p:extLst>
      <p:ext uri="{BB962C8B-B14F-4D97-AF65-F5344CB8AC3E}">
        <p14:creationId xmlns:p14="http://schemas.microsoft.com/office/powerpoint/2010/main" xmlns="" val="327721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Organized Data </a:t>
            </a:r>
            <a:r>
              <a:rPr lang="en-US" altLang="zh-CN" dirty="0" smtClean="0"/>
              <a:t>Collecting: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Sample </a:t>
            </a:r>
            <a:r>
              <a:rPr lang="en-US" altLang="zh-CN" dirty="0" smtClean="0"/>
              <a:t>points</a:t>
            </a:r>
            <a:endParaRPr lang="zh-CN" altLang="en-US" dirty="0"/>
          </a:p>
        </p:txBody>
      </p:sp>
      <p:pic>
        <p:nvPicPr>
          <p:cNvPr id="4" name="内容占位符 9" descr="supermarket_data_point_complete(1).bmp"/>
          <p:cNvPicPr>
            <a:picLocks noGrp="1" noChangeAspect="1"/>
          </p:cNvPicPr>
          <p:nvPr>
            <p:ph idx="1"/>
          </p:nvPr>
        </p:nvPicPr>
        <p:blipFill>
          <a:blip r:embed="rId3"/>
          <a:srcRect l="15934" t="327" r="16071"/>
          <a:stretch>
            <a:fillRect/>
          </a:stretch>
        </p:blipFill>
        <p:spPr>
          <a:xfrm>
            <a:off x="1643042" y="1427428"/>
            <a:ext cx="6715172" cy="514484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Filter the Data for Our </a:t>
            </a:r>
            <a:r>
              <a:rPr lang="en-US" altLang="zh-CN" dirty="0" smtClean="0"/>
              <a:t>Use: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2x2 </a:t>
            </a:r>
            <a:r>
              <a:rPr lang="en-US" altLang="zh-CN" dirty="0" smtClean="0"/>
              <a:t>feet grid</a:t>
            </a:r>
            <a:endParaRPr lang="zh-CN" altLang="en-US" dirty="0"/>
          </a:p>
        </p:txBody>
      </p:sp>
      <p:pic>
        <p:nvPicPr>
          <p:cNvPr id="4" name="内容占位符 3" descr="supermarket_data_point_2grid.bmp"/>
          <p:cNvPicPr>
            <a:picLocks noGrp="1" noChangeAspect="1"/>
          </p:cNvPicPr>
          <p:nvPr>
            <p:ph idx="1"/>
          </p:nvPr>
        </p:nvPicPr>
        <p:blipFill>
          <a:blip r:embed="rId3"/>
          <a:srcRect l="16964" t="2299" r="16071"/>
          <a:stretch>
            <a:fillRect/>
          </a:stretch>
        </p:blipFill>
        <p:spPr>
          <a:xfrm>
            <a:off x="1684512" y="1500174"/>
            <a:ext cx="6745140" cy="514353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Clustering: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Using </a:t>
            </a:r>
            <a:r>
              <a:rPr lang="en-US" altLang="zh-CN" dirty="0" smtClean="0"/>
              <a:t>sub-set of signature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81006" y="1357298"/>
            <a:ext cx="8148646" cy="4267200"/>
          </a:xfrm>
        </p:spPr>
        <p:txBody>
          <a:bodyPr/>
          <a:lstStyle/>
          <a:p>
            <a:r>
              <a:rPr lang="en-US" altLang="zh-CN" dirty="0" smtClean="0"/>
              <a:t>Using sub-set of signature in Clustering</a:t>
            </a:r>
          </a:p>
          <a:p>
            <a:r>
              <a:rPr lang="en-US" altLang="zh-CN" dirty="0" smtClean="0"/>
              <a:t>Comparing 2 readings’ overlapped signature readings number</a:t>
            </a:r>
          </a:p>
          <a:p>
            <a:pPr lvl="1"/>
            <a:r>
              <a:rPr lang="en-US" altLang="zh-CN" dirty="0" smtClean="0"/>
              <a:t>If &gt; </a:t>
            </a:r>
            <a:r>
              <a:rPr lang="en-US" altLang="zh-CN" dirty="0" err="1" smtClean="0"/>
              <a:t>valid_sig_threshold</a:t>
            </a:r>
            <a:r>
              <a:rPr lang="en-US" altLang="zh-CN" dirty="0" smtClean="0"/>
              <a:t> : use corresponding distribution table to determine if they are in same cluster</a:t>
            </a:r>
          </a:p>
          <a:p>
            <a:pPr lvl="1"/>
            <a:r>
              <a:rPr lang="en-US" altLang="zh-CN" dirty="0" smtClean="0"/>
              <a:t>Else : considering them in 2 different clusters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Clustering on One Aisle</a:t>
            </a:r>
            <a:endParaRPr lang="zh-CN" altLang="en-US" dirty="0"/>
          </a:p>
        </p:txBody>
      </p:sp>
      <p:pic>
        <p:nvPicPr>
          <p:cNvPr id="4" name="内容占位符 3" descr="Cluster_One_Aisle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406" y="1142984"/>
            <a:ext cx="8400565" cy="485778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dirty="0" smtClean="0"/>
              <a:t>Clustering over whole supermarket</a:t>
            </a:r>
            <a:endParaRPr lang="zh-CN" altLang="en-US" dirty="0"/>
          </a:p>
        </p:txBody>
      </p:sp>
      <p:pic>
        <p:nvPicPr>
          <p:cNvPr id="6" name="内容占位符 5" descr="clustering_0p9_10000.bmp"/>
          <p:cNvPicPr>
            <a:picLocks noGrp="1" noChangeAspect="1"/>
          </p:cNvPicPr>
          <p:nvPr>
            <p:ph idx="1"/>
          </p:nvPr>
        </p:nvPicPr>
        <p:blipFill>
          <a:blip r:embed="rId3"/>
          <a:srcRect l="6250" t="-3329" r="8593"/>
          <a:stretch>
            <a:fillRect/>
          </a:stretch>
        </p:blipFill>
        <p:spPr>
          <a:xfrm>
            <a:off x="142844" y="1285859"/>
            <a:ext cx="8286808" cy="472020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What?    </a:t>
            </a:r>
            <a:r>
              <a:rPr lang="en-US" dirty="0" err="1" smtClean="0">
                <a:solidFill>
                  <a:srgbClr val="FF0000"/>
                </a:solidFill>
              </a:rPr>
              <a:t>SugarTrail</a:t>
            </a:r>
            <a:r>
              <a:rPr lang="en-US" dirty="0" smtClean="0">
                <a:solidFill>
                  <a:srgbClr val="FF0000"/>
                </a:solidFill>
              </a:rPr>
              <a:t>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376378"/>
            <a:ext cx="8501090" cy="4267200"/>
          </a:xfrm>
        </p:spPr>
        <p:txBody>
          <a:bodyPr/>
          <a:lstStyle/>
          <a:p>
            <a:r>
              <a:rPr lang="en-US" dirty="0" smtClean="0"/>
              <a:t>Self-configuring indoor navigation system</a:t>
            </a:r>
          </a:p>
          <a:p>
            <a:r>
              <a:rPr lang="en-US" dirty="0" smtClean="0"/>
              <a:t>No pre-existing infrastructure needed</a:t>
            </a:r>
          </a:p>
          <a:p>
            <a:r>
              <a:rPr lang="en-US" dirty="0" smtClean="0"/>
              <a:t>No manual calibration required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973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85720" y="1500174"/>
            <a:ext cx="6934200" cy="4267200"/>
          </a:xfrm>
        </p:spPr>
        <p:txBody>
          <a:bodyPr/>
          <a:lstStyle/>
          <a:p>
            <a:r>
              <a:rPr lang="en-US" dirty="0" smtClean="0"/>
              <a:t>Signatures</a:t>
            </a:r>
          </a:p>
          <a:p>
            <a:r>
              <a:rPr lang="en-US" dirty="0" smtClean="0"/>
              <a:t>Clusters</a:t>
            </a:r>
          </a:p>
          <a:p>
            <a:r>
              <a:rPr lang="en-US" dirty="0" smtClean="0"/>
              <a:t>Local Compass Signatures</a:t>
            </a:r>
          </a:p>
          <a:p>
            <a:r>
              <a:rPr lang="en-US" dirty="0" smtClean="0"/>
              <a:t>Virtual 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9448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Guidance</a:t>
            </a:r>
            <a:endParaRPr lang="zh-CN" altLang="en-US" dirty="0"/>
          </a:p>
        </p:txBody>
      </p:sp>
      <p:pic>
        <p:nvPicPr>
          <p:cNvPr id="22" name="内容占位符 21" descr="2ndfloor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406" y="1357298"/>
            <a:ext cx="8318634" cy="5000660"/>
          </a:xfrm>
        </p:spPr>
      </p:pic>
      <p:sp>
        <p:nvSpPr>
          <p:cNvPr id="24" name="椭圆 23"/>
          <p:cNvSpPr/>
          <p:nvPr/>
        </p:nvSpPr>
        <p:spPr>
          <a:xfrm>
            <a:off x="4929190" y="5286388"/>
            <a:ext cx="285752" cy="28575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6643702" y="4071942"/>
            <a:ext cx="285752" cy="28575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4071934" y="4071942"/>
            <a:ext cx="285752" cy="28575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5286348" y="5572140"/>
            <a:ext cx="3357586" cy="500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Start: front door, 1</a:t>
            </a:r>
            <a:r>
              <a:rPr lang="en-US" altLang="zh-CN" baseline="30000" dirty="0" smtClean="0"/>
              <a:t>st</a:t>
            </a:r>
            <a:r>
              <a:rPr lang="en-US" altLang="zh-CN" dirty="0" smtClean="0"/>
              <a:t> floor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1214414" y="3643314"/>
            <a:ext cx="2786082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Landmark: stairs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5286380" y="3571876"/>
            <a:ext cx="3143272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Destination: Pei’s office</a:t>
            </a:r>
            <a:endParaRPr lang="zh-CN" altLang="en-US" dirty="0"/>
          </a:p>
        </p:txBody>
      </p:sp>
      <p:sp>
        <p:nvSpPr>
          <p:cNvPr id="10" name="椭圆 9"/>
          <p:cNvSpPr/>
          <p:nvPr/>
        </p:nvSpPr>
        <p:spPr>
          <a:xfrm>
            <a:off x="4714876" y="4500570"/>
            <a:ext cx="142876" cy="14287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785918" y="4429132"/>
            <a:ext cx="2857520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Landmark: sofa</a:t>
            </a:r>
            <a:endParaRPr lang="zh-CN" altLang="en-US" dirty="0"/>
          </a:p>
        </p:txBody>
      </p:sp>
      <p:cxnSp>
        <p:nvCxnSpPr>
          <p:cNvPr id="13" name="直接箭头连接符 12"/>
          <p:cNvCxnSpPr/>
          <p:nvPr/>
        </p:nvCxnSpPr>
        <p:spPr>
          <a:xfrm rot="16200000" flipV="1">
            <a:off x="4071934" y="4429132"/>
            <a:ext cx="1143008" cy="428628"/>
          </a:xfrm>
          <a:prstGeom prst="straightConnector1">
            <a:avLst/>
          </a:prstGeom>
          <a:ln cmpd="sng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rot="16200000" flipH="1">
            <a:off x="4500562" y="4071942"/>
            <a:ext cx="285752" cy="2857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5000628" y="3929066"/>
            <a:ext cx="1428760" cy="4286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30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Signatures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428736"/>
            <a:ext cx="8501090" cy="4500594"/>
          </a:xfrm>
        </p:spPr>
        <p:txBody>
          <a:bodyPr/>
          <a:lstStyle/>
          <a:p>
            <a:r>
              <a:rPr lang="en-US" dirty="0" smtClean="0"/>
              <a:t>Round-trip time-of-flight readings from arbitrarily placed </a:t>
            </a:r>
            <a:r>
              <a:rPr lang="en-US" i="1" dirty="0" smtClean="0"/>
              <a:t>anchor </a:t>
            </a:r>
            <a:r>
              <a:rPr lang="en-US" dirty="0" smtClean="0"/>
              <a:t>nodes.</a:t>
            </a:r>
          </a:p>
          <a:p>
            <a:r>
              <a:rPr lang="en-US" dirty="0" smtClean="0"/>
              <a:t>{r1, r2, r3, r4, …, </a:t>
            </a:r>
            <a:r>
              <a:rPr lang="en-US" dirty="0" err="1" smtClean="0"/>
              <a:t>rN</a:t>
            </a:r>
            <a:r>
              <a:rPr lang="en-US" dirty="0" smtClean="0"/>
              <a:t>}</a:t>
            </a:r>
            <a:endParaRPr lang="en-US" dirty="0"/>
          </a:p>
          <a:p>
            <a:r>
              <a:rPr lang="en-US" dirty="0" err="1" smtClean="0"/>
              <a:t>RToF</a:t>
            </a:r>
            <a:r>
              <a:rPr lang="en-US" dirty="0" smtClean="0"/>
              <a:t> readings are stable over time for a particular room geometry but show high error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9400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0108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Signatures: </a:t>
            </a:r>
            <a:br>
              <a:rPr lang="en-US" altLang="zh-CN" dirty="0" smtClean="0"/>
            </a:br>
            <a:r>
              <a:rPr lang="en-US" altLang="zh-CN" dirty="0" smtClean="0"/>
              <a:t>Single Ranging Reading</a:t>
            </a:r>
            <a:endParaRPr lang="zh-CN" altLang="en-US" dirty="0"/>
          </a:p>
        </p:txBody>
      </p:sp>
      <p:pic>
        <p:nvPicPr>
          <p:cNvPr id="6" name="内容占位符 5" descr="one_reading.bmp"/>
          <p:cNvPicPr>
            <a:picLocks noGrp="1" noChangeAspect="1"/>
          </p:cNvPicPr>
          <p:nvPr>
            <p:ph idx="1"/>
          </p:nvPr>
        </p:nvPicPr>
        <p:blipFill>
          <a:blip r:embed="rId3"/>
          <a:srcRect l="9375" r="7812"/>
          <a:stretch>
            <a:fillRect/>
          </a:stretch>
        </p:blipFill>
        <p:spPr>
          <a:xfrm>
            <a:off x="-33" y="2071678"/>
            <a:ext cx="8501123" cy="311119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10709"/>
      </a:accent1>
      <a:accent2>
        <a:srgbClr val="F84848"/>
      </a:accent2>
      <a:accent3>
        <a:srgbClr val="FFFFFF"/>
      </a:accent3>
      <a:accent4>
        <a:srgbClr val="000000"/>
      </a:accent4>
      <a:accent5>
        <a:srgbClr val="DDAAAA"/>
      </a:accent5>
      <a:accent6>
        <a:srgbClr val="E14040"/>
      </a:accent6>
      <a:hlink>
        <a:srgbClr val="777777"/>
      </a:hlink>
      <a:folHlink>
        <a:srgbClr val="B2B2B2"/>
      </a:folHlink>
    </a:clrScheme>
    <a:fontScheme name="2_Blank Presentation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666FF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666FF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CMSV ppt template</Template>
  <TotalTime>1178</TotalTime>
  <Words>588</Words>
  <Application>Microsoft Office PowerPoint</Application>
  <PresentationFormat>全屏显示(4:3)</PresentationFormat>
  <Paragraphs>176</Paragraphs>
  <Slides>49</Slides>
  <Notes>49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1" baseType="lpstr">
      <vt:lpstr>2_Blank Presentation</vt:lpstr>
      <vt:lpstr>公式</vt:lpstr>
      <vt:lpstr>Codename: SugarTrail</vt:lpstr>
      <vt:lpstr>Why?</vt:lpstr>
      <vt:lpstr>Why?</vt:lpstr>
      <vt:lpstr>Why?</vt:lpstr>
      <vt:lpstr>What?    SugarTrail!</vt:lpstr>
      <vt:lpstr>How?</vt:lpstr>
      <vt:lpstr>Guidance</vt:lpstr>
      <vt:lpstr>Signatures</vt:lpstr>
      <vt:lpstr>Signatures:  Single Ranging Reading</vt:lpstr>
      <vt:lpstr>Signatures:  Integrated Ranging Reading</vt:lpstr>
      <vt:lpstr>Clusters</vt:lpstr>
      <vt:lpstr>Clustering</vt:lpstr>
      <vt:lpstr>Algorithm – Bayes Filter</vt:lpstr>
      <vt:lpstr>Clusters</vt:lpstr>
      <vt:lpstr>Local Compass Signatures</vt:lpstr>
      <vt:lpstr>Experiment in Hallway</vt:lpstr>
      <vt:lpstr>Real Distance &amp; Signature</vt:lpstr>
      <vt:lpstr>Clusters</vt:lpstr>
      <vt:lpstr>Navigation</vt:lpstr>
      <vt:lpstr>Kmeans Re-Clusters</vt:lpstr>
      <vt:lpstr>Metric</vt:lpstr>
      <vt:lpstr>Parameters</vt:lpstr>
      <vt:lpstr>Number of Anchors</vt:lpstr>
      <vt:lpstr>Number of Anchors</vt:lpstr>
      <vt:lpstr>Distribution</vt:lpstr>
      <vt:lpstr>Distribution</vt:lpstr>
      <vt:lpstr>Experiment in Lab</vt:lpstr>
      <vt:lpstr>Experiment in Lab</vt:lpstr>
      <vt:lpstr>Experiment in Lab</vt:lpstr>
      <vt:lpstr>Experiment in Lab</vt:lpstr>
      <vt:lpstr>Experiment in Supermarket</vt:lpstr>
      <vt:lpstr>New Wing Yuan Market:  Environment</vt:lpstr>
      <vt:lpstr>New Wing Yuan Market:  Environment</vt:lpstr>
      <vt:lpstr>Equipments: Laptop</vt:lpstr>
      <vt:lpstr>Equipments: Anchor</vt:lpstr>
      <vt:lpstr>Equipments: Node and Base</vt:lpstr>
      <vt:lpstr>Ranging Test: Along Aisle</vt:lpstr>
      <vt:lpstr>Ranging Test: Along Aisle</vt:lpstr>
      <vt:lpstr>Ranging Test:  Along Aisle</vt:lpstr>
      <vt:lpstr>Ranging Test:  Along Aisle</vt:lpstr>
      <vt:lpstr>Ranging Test: Along Aisle Across Rack</vt:lpstr>
      <vt:lpstr>Ranging Test: Along Aisle Across Rack</vt:lpstr>
      <vt:lpstr>Ranging Test: Across Racks</vt:lpstr>
      <vt:lpstr>Ranging Test:  Across Racks</vt:lpstr>
      <vt:lpstr>Organized Data Collecting: Sample points</vt:lpstr>
      <vt:lpstr>Filter the Data for Our Use:  2x2 feet grid</vt:lpstr>
      <vt:lpstr>Clustering: Using sub-set of signature</vt:lpstr>
      <vt:lpstr>Clustering on One Aisle</vt:lpstr>
      <vt:lpstr>Clustering over whole supermarket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Result Analysis</dc:title>
  <dc:creator>jennifer</dc:creator>
  <cp:lastModifiedBy>jennifer</cp:lastModifiedBy>
  <cp:revision>413</cp:revision>
  <dcterms:created xsi:type="dcterms:W3CDTF">2011-01-24T18:12:09Z</dcterms:created>
  <dcterms:modified xsi:type="dcterms:W3CDTF">2011-03-10T01:31:01Z</dcterms:modified>
</cp:coreProperties>
</file>